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4" r:id="rId8"/>
    <p:sldId id="265" r:id="rId9"/>
    <p:sldId id="266" r:id="rId10"/>
    <p:sldId id="263" r:id="rId11"/>
    <p:sldId id="276" r:id="rId12"/>
    <p:sldId id="275" r:id="rId13"/>
    <p:sldId id="267" r:id="rId14"/>
    <p:sldId id="268" r:id="rId15"/>
    <p:sldId id="269" r:id="rId16"/>
    <p:sldId id="273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18"/>
    <p:restoredTop sz="94624"/>
  </p:normalViewPr>
  <p:slideViewPr>
    <p:cSldViewPr snapToGrid="0" snapToObjects="1">
      <p:cViewPr varScale="1">
        <p:scale>
          <a:sx n="75" d="100"/>
          <a:sy n="75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Kaiser%2C+%C5%81" TargetMode="External"/><Relationship Id="rId2" Type="http://schemas.openxmlformats.org/officeDocument/2006/relationships/hyperlink" Target="https://arxiv.org/search/cs?searchtype=author&amp;query=Kitaev%2C+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01.04451" TargetMode="External"/><Relationship Id="rId4" Type="http://schemas.openxmlformats.org/officeDocument/2006/relationships/hyperlink" Target="https://arxiv.org/search/cs?searchtype=author&amp;query=Levskaya%2C+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7.04585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C4FC4-07DC-8044-A8CC-294DC417E7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Reformer, the efficient transformer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149E1-B4FB-B34D-AACF-FCEDFEEA18B3}"/>
              </a:ext>
            </a:extLst>
          </p:cNvPr>
          <p:cNvSpPr txBox="1"/>
          <p:nvPr/>
        </p:nvSpPr>
        <p:spPr>
          <a:xfrm>
            <a:off x="2417779" y="3627120"/>
            <a:ext cx="798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Nikita Kitaev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Łukasz Kaiser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Anselm Levskaya</a:t>
            </a:r>
            <a:r>
              <a:rPr lang="en-US" dirty="0"/>
              <a:t>. </a:t>
            </a:r>
            <a:r>
              <a:rPr lang="ru-RU" dirty="0"/>
              <a:t> </a:t>
            </a:r>
            <a:r>
              <a:rPr lang="en-US" dirty="0"/>
              <a:t>Reformer: The Efficient Transformer  </a:t>
            </a:r>
            <a:r>
              <a:rPr lang="en-US" dirty="0">
                <a:hlinkClick r:id="rId5"/>
              </a:rPr>
              <a:t>https://arxiv.org/abs/2001.04451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1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E885D-8E29-5146-9937-FC885147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Сравнение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revnet</a:t>
            </a:r>
            <a:r>
              <a:rPr lang="en-US" dirty="0"/>
              <a:t> </a:t>
            </a:r>
            <a:r>
              <a:rPr lang="ru-RU" dirty="0"/>
              <a:t>блоков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F09A0C-96EC-914D-8104-7E6FFC97DF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56" y="1977701"/>
            <a:ext cx="5581364" cy="396022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FE25A1-A1CE-6040-AA11-6332B7F4345A}"/>
              </a:ext>
            </a:extLst>
          </p:cNvPr>
          <p:cNvSpPr/>
          <p:nvPr/>
        </p:nvSpPr>
        <p:spPr>
          <a:xfrm>
            <a:off x="7628178" y="2132944"/>
            <a:ext cx="3870960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 =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 +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₂),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₂=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₂+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FeedForward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₁)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573C71F3-8FFB-5847-8E1D-1B573A04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20" y="3057897"/>
            <a:ext cx="4470658" cy="104923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3BB57BA-6C51-2B4F-813B-E15D4A8F5398}"/>
              </a:ext>
            </a:extLst>
          </p:cNvPr>
          <p:cNvSpPr/>
          <p:nvPr/>
        </p:nvSpPr>
        <p:spPr>
          <a:xfrm>
            <a:off x="7628178" y="5617709"/>
            <a:ext cx="360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hlinkClick r:id="rId4"/>
              </a:rPr>
              <a:t>https://arxiv.org/pdf/1707.04585.pdf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E1A140-3E71-A347-BCED-FB6D60BFE0D2}"/>
              </a:ext>
            </a:extLst>
          </p:cNvPr>
          <p:cNvSpPr/>
          <p:nvPr/>
        </p:nvSpPr>
        <p:spPr>
          <a:xfrm>
            <a:off x="7242958" y="4153191"/>
            <a:ext cx="42561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Решение для Проблемы 2: использование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RevNet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слоев вместо стандартных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ResNet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позволяет хранить активации только один раз в процессе обучения вместо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раз!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52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5C054-A71A-884F-8D26-F4FFD11A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D0CB4B-0106-BB4F-9F91-30889216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449390"/>
          </a:xfrm>
        </p:spPr>
        <p:txBody>
          <a:bodyPr/>
          <a:lstStyle/>
          <a:p>
            <a:r>
              <a:rPr lang="ru-RU" dirty="0"/>
              <a:t>3-й проблема: промежуточными вектора большой размерности </a:t>
            </a:r>
            <a:r>
              <a:rPr lang="ru-RU" dirty="0" err="1"/>
              <a:t>полносвязных</a:t>
            </a:r>
            <a:r>
              <a:rPr lang="ru-RU" dirty="0"/>
              <a:t> слоев, которые могут достигать размерности 4</a:t>
            </a:r>
            <a:r>
              <a:rPr lang="en-US" dirty="0"/>
              <a:t>k</a:t>
            </a:r>
            <a:r>
              <a:rPr lang="ru-RU" dirty="0"/>
              <a:t> и выше. </a:t>
            </a:r>
          </a:p>
          <a:p>
            <a:r>
              <a:rPr lang="ru-RU" dirty="0"/>
              <a:t>Решение: из-за того, что вычисления в </a:t>
            </a:r>
            <a:r>
              <a:rPr lang="ru-RU" dirty="0" err="1"/>
              <a:t>полносвязных</a:t>
            </a:r>
            <a:r>
              <a:rPr lang="ru-RU" dirty="0"/>
              <a:t> слоях независимы по позициям в последовательности, вычисления для прямого и обратного проходов, а также обратные вычисления могут быть разделены на части. Например, для прямого прохода у нас будет: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E67830-A69E-6144-81A5-255F3D8A0E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37" y="4772696"/>
            <a:ext cx="7944725" cy="9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3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B632FE-8F16-9043-9421-D6B63703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814425"/>
            <a:ext cx="8096248" cy="522915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AD5A0C-63AE-9047-9CFB-379F827BB93E}"/>
              </a:ext>
            </a:extLst>
          </p:cNvPr>
          <p:cNvSpPr txBox="1">
            <a:spLocks/>
          </p:cNvSpPr>
          <p:nvPr/>
        </p:nvSpPr>
        <p:spPr>
          <a:xfrm>
            <a:off x="1294362" y="133959"/>
            <a:ext cx="9603275" cy="567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AXIAL positional encodings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71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500F4-478E-544B-973E-41491CDD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обычного </a:t>
            </a:r>
            <a:r>
              <a:rPr lang="ru-RU" dirty="0" err="1"/>
              <a:t>трансформера</a:t>
            </a:r>
            <a:r>
              <a:rPr lang="ru-RU" dirty="0"/>
              <a:t> и </a:t>
            </a:r>
            <a:r>
              <a:rPr lang="ru-RU" dirty="0" err="1"/>
              <a:t>реформера</a:t>
            </a:r>
            <a:endParaRPr lang="ru-RU" dirty="0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B3207D0-C57B-E540-BFAA-F0890EEFCA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24" y="2280602"/>
            <a:ext cx="9199245" cy="32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F5FCD-677D-3D44-9016-729A2EAA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FULL Attention </a:t>
            </a:r>
            <a:r>
              <a:rPr lang="ru-RU" dirty="0"/>
              <a:t>И </a:t>
            </a:r>
            <a:r>
              <a:rPr lang="en-US" dirty="0"/>
              <a:t>LSH</a:t>
            </a:r>
            <a:endParaRPr lang="ru-RU" dirty="0"/>
          </a:p>
        </p:txBody>
      </p:sp>
      <p:pic>
        <p:nvPicPr>
          <p:cNvPr id="4" name="Рисунок 3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350C40-BCAD-964F-A9CA-88B53AB53D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12101"/>
            <a:ext cx="9603275" cy="38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4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7A84A-F07A-304E-9734-7B21CA89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FULL attention </a:t>
            </a:r>
            <a:r>
              <a:rPr lang="ru-RU" dirty="0"/>
              <a:t>и </a:t>
            </a:r>
            <a:r>
              <a:rPr lang="en-US" dirty="0"/>
              <a:t>LSH</a:t>
            </a:r>
            <a:endParaRPr lang="ru-RU" dirty="0"/>
          </a:p>
        </p:txBody>
      </p:sp>
      <p:pic>
        <p:nvPicPr>
          <p:cNvPr id="4" name="Рисунок 3" descr="Изображение выглядит как снимок экрана,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D5E0669-5DCD-0144-A728-094E54EE08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7" y="2011680"/>
            <a:ext cx="7053898" cy="36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90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2D9DB-9B64-884E-9F98-55ED11C1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использования не в </a:t>
            </a:r>
            <a:r>
              <a:rPr lang="en-US" dirty="0"/>
              <a:t>NLP</a:t>
            </a:r>
            <a:endParaRPr lang="ru-RU" dirty="0"/>
          </a:p>
        </p:txBody>
      </p:sp>
      <p:pic>
        <p:nvPicPr>
          <p:cNvPr id="6" name="Рисунок 5" descr="Изображение выглядит как еда, фотография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2CFC023-4820-494F-BEEB-B2CD316A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56" y="3157761"/>
            <a:ext cx="7650264" cy="2895720"/>
          </a:xfrm>
          <a:prstGeom prst="rect">
            <a:avLst/>
          </a:prstGeom>
        </p:spPr>
      </p:pic>
      <p:pic>
        <p:nvPicPr>
          <p:cNvPr id="8" name="Рисунок 7" descr="Изображение выглядит как животное, птица, попугай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1BD6C53-0E8A-CB4A-9238-F51F6C5E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027508"/>
            <a:ext cx="1016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9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004E7-797F-DE40-8A5B-249218AC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03E27-A3FE-054E-8D57-C9653D7F9A9D}"/>
              </a:ext>
            </a:extLst>
          </p:cNvPr>
          <p:cNvSpPr txBox="1"/>
          <p:nvPr/>
        </p:nvSpPr>
        <p:spPr>
          <a:xfrm>
            <a:off x="1451579" y="2164080"/>
            <a:ext cx="8702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Модель </a:t>
            </a:r>
            <a:r>
              <a:rPr lang="en-US" sz="2400" dirty="0"/>
              <a:t>Reformer</a:t>
            </a:r>
            <a:r>
              <a:rPr lang="ru-RU" sz="2400" dirty="0"/>
              <a:t> работала аналогично модели </a:t>
            </a:r>
            <a:r>
              <a:rPr lang="en-US" sz="2400" dirty="0"/>
              <a:t>Transformer</a:t>
            </a:r>
            <a:r>
              <a:rPr lang="ru-RU" sz="2400" dirty="0"/>
              <a:t>, но показала более высокую эффективность использования памяти и более высокую скорость вычислений на длинных последовательностях </a:t>
            </a:r>
            <a:endParaRPr lang="en-US" sz="2400" dirty="0"/>
          </a:p>
          <a:p>
            <a:r>
              <a:rPr lang="ru-RU" sz="2400" dirty="0"/>
              <a:t>Модель позволяет использовать </a:t>
            </a:r>
            <a:r>
              <a:rPr lang="en-US" sz="2400" dirty="0"/>
              <a:t>seq2seq </a:t>
            </a:r>
            <a:r>
              <a:rPr lang="ru-RU" sz="2400" dirty="0"/>
              <a:t>подход в других доменах, например в генерации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2442570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098EB-19F0-0A4C-8457-5C5C8F6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D415D-9C80-9447-A4D4-6E7784AD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обучена языковая модель </a:t>
            </a:r>
            <a:r>
              <a:rPr lang="en-US" dirty="0"/>
              <a:t>Reformer </a:t>
            </a:r>
            <a:r>
              <a:rPr lang="ru-RU" dirty="0"/>
              <a:t>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en-US" dirty="0"/>
              <a:t>enwiki8 </a:t>
            </a:r>
            <a:r>
              <a:rPr lang="ru-RU" dirty="0"/>
              <a:t>на символьных </a:t>
            </a:r>
            <a:r>
              <a:rPr lang="ru-RU" dirty="0" err="1"/>
              <a:t>токенах</a:t>
            </a:r>
            <a:endParaRPr lang="ru-RU" dirty="0"/>
          </a:p>
          <a:p>
            <a:r>
              <a:rPr lang="ru-RU" dirty="0"/>
              <a:t>Размер последовательности – 4096</a:t>
            </a:r>
          </a:p>
          <a:p>
            <a:r>
              <a:rPr lang="ru-RU" dirty="0"/>
              <a:t>Время обучения – около 10 часов на одном </a:t>
            </a:r>
            <a:r>
              <a:rPr lang="en-US" dirty="0"/>
              <a:t>GPU c</a:t>
            </a:r>
            <a:r>
              <a:rPr lang="ru-RU" dirty="0"/>
              <a:t> </a:t>
            </a:r>
            <a:r>
              <a:rPr lang="en-US" dirty="0"/>
              <a:t>12 Gb</a:t>
            </a:r>
            <a:r>
              <a:rPr lang="ru-RU" dirty="0"/>
              <a:t> памяти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618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8CB7C-EC5E-9445-8D4D-F49612A0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6" name="Рисунок 5" descr="Изображение выглядит как снимок экрана, держит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9C3B3F19-FBEC-4C45-A0E6-11A55C3B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6" y="2694035"/>
            <a:ext cx="11503748" cy="26420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808D42-B469-F34B-9D01-8A28310AB83F}"/>
              </a:ext>
            </a:extLst>
          </p:cNvPr>
          <p:cNvSpPr/>
          <p:nvPr/>
        </p:nvSpPr>
        <p:spPr>
          <a:xfrm>
            <a:off x="914400" y="1950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Loss train: 1,75</a:t>
            </a:r>
          </a:p>
          <a:p>
            <a:r>
              <a:rPr lang="en-US" dirty="0"/>
              <a:t>Loss </a:t>
            </a:r>
            <a:r>
              <a:rPr lang="en-US" dirty="0" err="1"/>
              <a:t>val</a:t>
            </a:r>
            <a:r>
              <a:rPr lang="en-US" dirty="0"/>
              <a:t>: 2,09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12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1B474-24CF-9241-9C76-65C52978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Проблемы с архитектурой Transformer</a:t>
            </a:r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342DE27-55CC-D042-ABE0-CEC07052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17" y="1853754"/>
            <a:ext cx="7380263" cy="421279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5209318-A780-A349-8F40-A3E7DE1419AD}"/>
              </a:ext>
            </a:extLst>
          </p:cNvPr>
          <p:cNvSpPr/>
          <p:nvPr/>
        </p:nvSpPr>
        <p:spPr>
          <a:xfrm>
            <a:off x="9792038" y="4141435"/>
            <a:ext cx="2091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i="1" dirty="0"/>
              <a:t>Проблема 1 (красные 👓 ):</a:t>
            </a:r>
            <a:endParaRPr lang="ru-RU" sz="1200" dirty="0"/>
          </a:p>
          <a:p>
            <a:r>
              <a:rPr lang="ru-RU" sz="1200" dirty="0"/>
              <a:t>Вычисление </a:t>
            </a:r>
            <a:r>
              <a:rPr lang="en-US" sz="1200" dirty="0"/>
              <a:t>Attention</a:t>
            </a:r>
            <a:r>
              <a:rPr lang="ru-RU" sz="1200" dirty="0"/>
              <a:t> на последовательностях длины </a:t>
            </a:r>
            <a:r>
              <a:rPr lang="ru-RU" sz="1200" i="1" dirty="0" err="1"/>
              <a:t>L</a:t>
            </a:r>
            <a:r>
              <a:rPr lang="ru-RU" sz="1200" dirty="0"/>
              <a:t> равно </a:t>
            </a:r>
            <a:r>
              <a:rPr lang="en-US" sz="1200" i="1" dirty="0"/>
              <a:t>O</a:t>
            </a:r>
            <a:r>
              <a:rPr lang="ru-RU" sz="1200" i="1" dirty="0"/>
              <a:t>(L</a:t>
            </a:r>
            <a:r>
              <a:rPr lang="ru-RU" sz="1200" i="1" baseline="30000" dirty="0"/>
              <a:t>2</a:t>
            </a:r>
            <a:r>
              <a:rPr lang="ru-RU" sz="1200" i="1" dirty="0"/>
              <a:t>)</a:t>
            </a:r>
            <a:r>
              <a:rPr lang="ru-RU" sz="1200" dirty="0"/>
              <a:t> (как время, так и память). Представьте себе, что произойдет, если вычислить  </a:t>
            </a:r>
            <a:r>
              <a:rPr lang="en-US" sz="1200" dirty="0"/>
              <a:t>Attention </a:t>
            </a:r>
            <a:r>
              <a:rPr lang="ru-RU" sz="1200" dirty="0"/>
              <a:t>на последовательности длиной 64</a:t>
            </a:r>
            <a:r>
              <a:rPr lang="en-US" sz="1200" dirty="0"/>
              <a:t>k</a:t>
            </a:r>
            <a:r>
              <a:rPr lang="ru-RU" sz="1200" dirty="0"/>
              <a:t> (64 тыс. </a:t>
            </a:r>
            <a:r>
              <a:rPr lang="ru-RU" sz="1200" dirty="0" err="1"/>
              <a:t>тоекнов</a:t>
            </a:r>
            <a:r>
              <a:rPr lang="ru-RU" sz="1200" dirty="0"/>
              <a:t>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985A78-D752-A242-AF5B-495A0FF2ECB6}"/>
              </a:ext>
            </a:extLst>
          </p:cNvPr>
          <p:cNvSpPr/>
          <p:nvPr/>
        </p:nvSpPr>
        <p:spPr>
          <a:xfrm>
            <a:off x="0" y="2165583"/>
            <a:ext cx="218192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1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 2 (черные </a:t>
            </a:r>
            <a:r>
              <a:rPr lang="ru-RU" sz="1100" i="1" dirty="0">
                <a:latin typeface="Apple Color Emoji" pitchFamily="2" charset="0"/>
                <a:ea typeface="Calibri" panose="020F0502020204030204" pitchFamily="34" charset="0"/>
                <a:cs typeface="Apple Color Emoji" pitchFamily="2" charset="0"/>
              </a:rPr>
              <a:t>👓</a:t>
            </a:r>
            <a:r>
              <a:rPr lang="ru-RU" sz="11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): большое количество слоев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с </a:t>
            </a:r>
            <a:r>
              <a:rPr lang="ru-RU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слоями потребляет в </a:t>
            </a:r>
            <a:r>
              <a:rPr lang="ru-RU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 больше памяти, чем однослойная модель, так как активации в каждом слое должны храниться для обратного распространения градиента.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F64F63-7E89-C543-9F9C-C81B5BB8D2B1}"/>
              </a:ext>
            </a:extLst>
          </p:cNvPr>
          <p:cNvSpPr/>
          <p:nvPr/>
        </p:nvSpPr>
        <p:spPr>
          <a:xfrm>
            <a:off x="9691318" y="2037764"/>
            <a:ext cx="19254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Проблема 3 (зеленые </a:t>
            </a:r>
            <a:r>
              <a:rPr lang="ru-RU" sz="1100" i="1" dirty="0">
                <a:ea typeface="Calibri" panose="020F0502020204030204" pitchFamily="34" charset="0"/>
                <a:cs typeface="Apple Color Emoji" pitchFamily="2" charset="0"/>
              </a:rPr>
              <a:t>👓</a:t>
            </a:r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): глубина </a:t>
            </a:r>
            <a:r>
              <a:rPr lang="ru-RU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слоев </a:t>
            </a:r>
            <a:endParaRPr lang="ru-RU" sz="10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100" dirty="0">
                <a:ea typeface="Calibri" panose="020F0502020204030204" pitchFamily="34" charset="0"/>
                <a:cs typeface="Times New Roman" panose="02020603050405020304" pitchFamily="18" charset="0"/>
              </a:rPr>
              <a:t>Глубина промежуточных </a:t>
            </a:r>
            <a:r>
              <a:rPr lang="ru-RU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sz="1100" dirty="0">
                <a:ea typeface="Calibri" panose="020F0502020204030204" pitchFamily="34" charset="0"/>
                <a:cs typeface="Times New Roman" panose="02020603050405020304" pitchFamily="18" charset="0"/>
              </a:rPr>
              <a:t> слоев часто намного больше глубины активаций механизма внимания.</a:t>
            </a:r>
            <a:endParaRPr lang="ru-RU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6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BB71-ACB2-9E4E-B8D6-5FA444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пРоблема</a:t>
            </a:r>
            <a:r>
              <a:rPr lang="ru-RU" dirty="0"/>
              <a:t> 1.  </a:t>
            </a:r>
            <a:r>
              <a:rPr lang="en-US" dirty="0"/>
              <a:t>FULL multi-head attention</a:t>
            </a:r>
            <a:endParaRPr lang="ru-RU" dirty="0"/>
          </a:p>
        </p:txBody>
      </p:sp>
      <p:pic>
        <p:nvPicPr>
          <p:cNvPr id="5" name="Рисунок 4" descr="Изображение выглядит как нож&#10;&#10;Автоматически созданное описание">
            <a:extLst>
              <a:ext uri="{FF2B5EF4-FFF2-40B4-BE49-F238E27FC236}">
                <a16:creationId xmlns:a16="http://schemas.microsoft.com/office/drawing/2014/main" id="{9A93B033-F478-B94C-854E-E2A3DE8E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25" y="3830320"/>
            <a:ext cx="5295900" cy="17272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397085A-D6A8-5A41-AC66-C007B6B3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75" y="2086387"/>
            <a:ext cx="9550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BB71-ACB2-9E4E-B8D6-5FA444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пРоблема</a:t>
            </a:r>
            <a:r>
              <a:rPr lang="ru-RU" dirty="0"/>
              <a:t> 1.  </a:t>
            </a:r>
            <a:r>
              <a:rPr lang="en-US" dirty="0"/>
              <a:t>FULL multi-head attention</a:t>
            </a:r>
            <a:endParaRPr lang="ru-RU" dirty="0"/>
          </a:p>
        </p:txBody>
      </p:sp>
      <p:pic>
        <p:nvPicPr>
          <p:cNvPr id="7" name="Рисунок 6" descr="Изображение выглядит как внутренний, часы&#10;&#10;Автоматически созданное описание">
            <a:extLst>
              <a:ext uri="{FF2B5EF4-FFF2-40B4-BE49-F238E27FC236}">
                <a16:creationId xmlns:a16="http://schemas.microsoft.com/office/drawing/2014/main" id="{8636D5A5-FF2D-1A4B-825E-FD5E4499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2" y="2141096"/>
            <a:ext cx="9093200" cy="34798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DDC0E3-FE09-754B-B414-D1FED81F360F}"/>
              </a:ext>
            </a:extLst>
          </p:cNvPr>
          <p:cNvSpPr/>
          <p:nvPr/>
        </p:nvSpPr>
        <p:spPr>
          <a:xfrm>
            <a:off x="9500839" y="2759025"/>
            <a:ext cx="25982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основное вычисление в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Dot-product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(справа) пример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токена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’), обращающего внимание на подмножество других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токенов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последовательности (‘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animal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’,‘.’)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5933A-5E91-7A4A-9E13-66649CAB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– Attention (LOCALITY </a:t>
            </a:r>
            <a:r>
              <a:rPr lang="en-US" dirty="0" err="1"/>
              <a:t>SENsitiVE</a:t>
            </a:r>
            <a:r>
              <a:rPr lang="en-US" dirty="0"/>
              <a:t> HASHING)</a:t>
            </a:r>
            <a:endParaRPr lang="ru-RU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D14771E-A5CE-9C44-8A4B-B8B8FC10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16" y="2100262"/>
            <a:ext cx="6857368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8952E-62BD-8B4B-80FF-6026DF81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sensitive hashing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DE1A7-9EAA-A74E-AA14-AF99C878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21" y="2240280"/>
            <a:ext cx="5791759" cy="31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FE2BB-3C6C-E44B-BF8F-B044DFF0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LSH</a:t>
            </a:r>
            <a:endParaRPr lang="ru-RU" dirty="0"/>
          </a:p>
        </p:txBody>
      </p:sp>
      <p:pic>
        <p:nvPicPr>
          <p:cNvPr id="5" name="Рисунок 4" descr="Изображение выглядит как игра&#10;&#10;Автоматически созданное описание">
            <a:extLst>
              <a:ext uri="{FF2B5EF4-FFF2-40B4-BE49-F238E27FC236}">
                <a16:creationId xmlns:a16="http://schemas.microsoft.com/office/drawing/2014/main" id="{B150B157-D56E-FA40-B5D6-85B59268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9" y="2485390"/>
            <a:ext cx="4095917" cy="2725420"/>
          </a:xfrm>
          <a:prstGeom prst="rect">
            <a:avLst/>
          </a:prstGeom>
        </p:spPr>
      </p:pic>
      <p:pic>
        <p:nvPicPr>
          <p:cNvPr id="8" name="Рисунок 7" descr="Изображение выглядит как игра&#10;&#10;Автоматически созданное описание">
            <a:extLst>
              <a:ext uri="{FF2B5EF4-FFF2-40B4-BE49-F238E27FC236}">
                <a16:creationId xmlns:a16="http://schemas.microsoft.com/office/drawing/2014/main" id="{C749BEAE-DFB7-6C4C-A0FC-E87C0DCC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0" y="2485389"/>
            <a:ext cx="4327664" cy="27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29976-514E-2A45-8B16-B0570E9E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Illustrated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CDB22-F253-7744-8782-1FD15A69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0" y="1999930"/>
            <a:ext cx="8634730" cy="33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2901A-73B4-8E4F-94B7-071A20D8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</a:t>
            </a:r>
            <a:r>
              <a:rPr lang="ru-RU" dirty="0"/>
              <a:t>по частям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7AC2BC-88FE-4D4A-9DB2-4BE4E51974C3}"/>
              </a:ext>
            </a:extLst>
          </p:cNvPr>
          <p:cNvSpPr/>
          <p:nvPr/>
        </p:nvSpPr>
        <p:spPr>
          <a:xfrm>
            <a:off x="598139" y="1947023"/>
            <a:ext cx="4490268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1: Разбиение векторов на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2C9F917-2CEB-A64E-9D2C-4CB0989DDD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2935776"/>
            <a:ext cx="4485421" cy="120765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9B149-F381-9D47-992D-7C88371F710C}"/>
              </a:ext>
            </a:extLst>
          </p:cNvPr>
          <p:cNvSpPr/>
          <p:nvPr/>
        </p:nvSpPr>
        <p:spPr>
          <a:xfrm>
            <a:off x="598139" y="4098944"/>
            <a:ext cx="380828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2: Сортировка по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-корзинам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AB04766-D483-F749-BEB5-18EFF1F4A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" y="4700100"/>
            <a:ext cx="4485421" cy="13509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B6FA46-3DF9-AD4E-963F-ADED78343DBA}"/>
              </a:ext>
            </a:extLst>
          </p:cNvPr>
          <p:cNvSpPr/>
          <p:nvPr/>
        </p:nvSpPr>
        <p:spPr>
          <a:xfrm>
            <a:off x="5821680" y="19223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3: Разбиваем отсортированные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-корзины на одинаковые по размеру части для лучшей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паралелизации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вычислений: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7D72043-6B29-844E-BD2E-F79AF0EB5F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2" y="2940241"/>
            <a:ext cx="3967248" cy="115870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A7446F-FB71-4145-8DEC-1885AD4D0AB2}"/>
              </a:ext>
            </a:extLst>
          </p:cNvPr>
          <p:cNvSpPr/>
          <p:nvPr/>
        </p:nvSpPr>
        <p:spPr>
          <a:xfrm>
            <a:off x="5821680" y="4098944"/>
            <a:ext cx="6297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4-5-6-7 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тд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Вычисляем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внутри одной и той же части (собственная часть и предыдущая).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47F1FE0-335A-F84F-9DB9-A54B1F2F5B5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2" y="4745275"/>
            <a:ext cx="4312920" cy="13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23193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469</Words>
  <Application>Microsoft Macintosh PowerPoint</Application>
  <PresentationFormat>Широкоэкранный</PresentationFormat>
  <Paragraphs>44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Apple Color Emoji</vt:lpstr>
      <vt:lpstr>Arial</vt:lpstr>
      <vt:lpstr>Calibri</vt:lpstr>
      <vt:lpstr>Gill Sans MT</vt:lpstr>
      <vt:lpstr>Times New Roman</vt:lpstr>
      <vt:lpstr>Галерея</vt:lpstr>
      <vt:lpstr>Reformer, the efficient transformer</vt:lpstr>
      <vt:lpstr>Проблемы с архитектурой Transformer</vt:lpstr>
      <vt:lpstr>пРоблема 1.  FULL multi-head attention</vt:lpstr>
      <vt:lpstr>пРоблема 1.  FULL multi-head attention</vt:lpstr>
      <vt:lpstr>LSH – Attention (LOCALITY SENsitiVE HASHING)</vt:lpstr>
      <vt:lpstr>Locality sensitive hashing</vt:lpstr>
      <vt:lpstr>Angular LSH</vt:lpstr>
      <vt:lpstr>LSH Illustrated</vt:lpstr>
      <vt:lpstr>LSH по частям</vt:lpstr>
      <vt:lpstr> Сравнение resnet и revnet блоков</vt:lpstr>
      <vt:lpstr>CHUNKING</vt:lpstr>
      <vt:lpstr>Презентация PowerPoint</vt:lpstr>
      <vt:lpstr>Сравнение обычного трансформера и реформера</vt:lpstr>
      <vt:lpstr>Сравнение FULL Attention И LSH</vt:lpstr>
      <vt:lpstr>сравнение FULL attention и LSH</vt:lpstr>
      <vt:lpstr>Варианты использования не в NLP</vt:lpstr>
      <vt:lpstr>выводы</vt:lpstr>
      <vt:lpstr>Эксперименты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Reformer, the efficient transformer</dc:title>
  <dc:creator>Пронченко Павел Леонидович</dc:creator>
  <cp:lastModifiedBy>Пронченко Павел Леонидович</cp:lastModifiedBy>
  <cp:revision>23</cp:revision>
  <dcterms:created xsi:type="dcterms:W3CDTF">2020-07-12T18:18:16Z</dcterms:created>
  <dcterms:modified xsi:type="dcterms:W3CDTF">2020-07-25T16:51:02Z</dcterms:modified>
</cp:coreProperties>
</file>